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22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46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b.gy/wx1s0o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3070" y="-38100"/>
            <a:ext cx="14630400" cy="8229600"/>
          </a:xfrm>
          <a:prstGeom prst="rect">
            <a:avLst/>
          </a:prstGeom>
          <a:solidFill>
            <a:srgbClr val="0D0A2C">
              <a:alpha val="40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6242" y="988229"/>
            <a:ext cx="5259488" cy="252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Checkers </a:t>
            </a:r>
            <a:r>
              <a:rPr lang="ko-KR" altLang="en-US" sz="5249" dirty="0">
                <a:solidFill>
                  <a:srgbClr val="F2F0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게임에 구현한 </a:t>
            </a:r>
            <a:endParaRPr lang="en-US" altLang="ko-KR" sz="5249" dirty="0">
              <a:solidFill>
                <a:srgbClr val="F2F0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lnSpc>
                <a:spcPts val="6561"/>
              </a:lnSpc>
              <a:buNone/>
            </a:pPr>
            <a:r>
              <a:rPr lang="en-US" altLang="ko-KR" sz="5249" dirty="0" err="1">
                <a:solidFill>
                  <a:srgbClr val="F2F0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MinMax</a:t>
            </a:r>
            <a:endParaRPr lang="en-US" sz="5249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415755" y="339195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0082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4983956"/>
            <a:ext cx="21488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ko-KR" altLang="en-US" sz="2187" b="1" dirty="0">
                <a:solidFill>
                  <a:srgbClr val="DCD7E5"/>
                </a:solidFill>
                <a:latin typeface="Heebo" pitchFamily="34" charset="0"/>
              </a:rPr>
              <a:t>원주대성중학교 </a:t>
            </a:r>
            <a:r>
              <a:rPr lang="en-US" altLang="ko-KR" sz="2187" b="1" dirty="0">
                <a:solidFill>
                  <a:srgbClr val="DCD7E5"/>
                </a:solidFill>
                <a:latin typeface="Heebo" pitchFamily="34" charset="0"/>
              </a:rPr>
              <a:t>2</a:t>
            </a:r>
            <a:r>
              <a:rPr lang="ko-KR" altLang="en-US" sz="2187" b="1" dirty="0">
                <a:solidFill>
                  <a:srgbClr val="DCD7E5"/>
                </a:solidFill>
                <a:latin typeface="Heebo" pitchFamily="34" charset="0"/>
              </a:rPr>
              <a:t>학년 임주원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9764" y="2619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383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9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04968" y="3025616"/>
            <a:ext cx="4960620" cy="6197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0"/>
              </a:lnSpc>
              <a:buNone/>
            </a:pPr>
            <a:r>
              <a:rPr lang="en-US" sz="3904" dirty="0">
                <a:solidFill>
                  <a:srgbClr val="F2F0F4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프로그램 만들게 된 계기</a:t>
            </a:r>
            <a:endParaRPr lang="en-US" sz="3904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295436" y="3942757"/>
            <a:ext cx="69294" cy="3124072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3"/>
          <p:cNvSpPr/>
          <p:nvPr/>
        </p:nvSpPr>
        <p:spPr>
          <a:xfrm>
            <a:off x="7538264" y="4300835"/>
            <a:ext cx="694134" cy="39648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8" name="Shape 4"/>
          <p:cNvSpPr/>
          <p:nvPr/>
        </p:nvSpPr>
        <p:spPr>
          <a:xfrm>
            <a:off x="7092136" y="4097655"/>
            <a:ext cx="446127" cy="446127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12383">
            <a:solidFill>
              <a:srgbClr val="48178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1800" y="4134803"/>
            <a:ext cx="106680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r>
              <a:rPr lang="en-US" sz="23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42" dirty="0"/>
          </a:p>
        </p:txBody>
      </p:sp>
      <p:sp>
        <p:nvSpPr>
          <p:cNvPr id="10" name="Text 6"/>
          <p:cNvSpPr/>
          <p:nvPr/>
        </p:nvSpPr>
        <p:spPr>
          <a:xfrm>
            <a:off x="8405932" y="4140994"/>
            <a:ext cx="1983224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952" dirty="0">
                <a:solidFill>
                  <a:srgbClr val="DCD7E5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  <a:cs typeface="Montserrat" pitchFamily="34" charset="-120"/>
              </a:rPr>
              <a:t>문제 인식</a:t>
            </a:r>
            <a:endParaRPr lang="en-US" sz="1952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405932" y="4649033"/>
            <a:ext cx="3619500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9"/>
              </a:lnSpc>
              <a:buNone/>
            </a:pP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수업을 들었지만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</a:t>
            </a: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이해가 제대로 되지 않았다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  <a:endParaRPr lang="en-US" sz="1562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378238" y="6723845"/>
            <a:ext cx="694134" cy="39648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3" name="Shape 9"/>
          <p:cNvSpPr/>
          <p:nvPr/>
        </p:nvSpPr>
        <p:spPr>
          <a:xfrm>
            <a:off x="7072372" y="6500782"/>
            <a:ext cx="446127" cy="446127"/>
          </a:xfrm>
          <a:prstGeom prst="roundRect">
            <a:avLst>
              <a:gd name="adj" fmla="val 20005"/>
            </a:avLst>
          </a:prstGeom>
          <a:solidFill>
            <a:srgbClr val="3C136D"/>
          </a:solidFill>
          <a:ln w="12383">
            <a:solidFill>
              <a:srgbClr val="48178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11616" y="6500782"/>
            <a:ext cx="167640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r>
              <a:rPr lang="en-US" sz="234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42" dirty="0"/>
          </a:p>
        </p:txBody>
      </p:sp>
      <p:sp>
        <p:nvSpPr>
          <p:cNvPr id="15" name="Text 11"/>
          <p:cNvSpPr/>
          <p:nvPr/>
        </p:nvSpPr>
        <p:spPr>
          <a:xfrm>
            <a:off x="4253154" y="6531797"/>
            <a:ext cx="1983224" cy="309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40"/>
              </a:lnSpc>
              <a:buNone/>
            </a:pPr>
            <a:r>
              <a:rPr lang="ko-KR" altLang="en-US" sz="1952" dirty="0">
                <a:solidFill>
                  <a:srgbClr val="DCD7E5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Montserrat" pitchFamily="34" charset="-120"/>
              </a:rPr>
              <a:t>제작의 필요성</a:t>
            </a:r>
            <a:endParaRPr lang="en-US" sz="1952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634734" y="6929319"/>
            <a:ext cx="3619500" cy="951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9"/>
              </a:lnSpc>
              <a:buNone/>
            </a:pPr>
            <a:r>
              <a:rPr lang="ko-KR" altLang="en-US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알고리즘을 게임에서 적용해보고 싶단 생각에 나에게 친숙하지 않은 게임을 찾아서 만들어보고자 했다</a:t>
            </a:r>
            <a:r>
              <a:rPr lang="en-US" altLang="ko-KR" sz="1562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562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231320" y="6132443"/>
            <a:ext cx="103758" cy="392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8"/>
              </a:lnSpc>
              <a:buNone/>
            </a:pPr>
            <a:endParaRPr lang="en-US" sz="23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4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715220"/>
            <a:ext cx="5539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Montserrat" pitchFamily="34" charset="-120"/>
              </a:rPr>
              <a:t>사용한 언어 및 알고리즘</a:t>
            </a:r>
            <a:endParaRPr lang="en-US" sz="4374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프로그래밍 언어</a:t>
            </a:r>
            <a:endParaRPr lang="en-US" sz="2624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603671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돋움" panose="020B0600000101010101" pitchFamily="50" charset="-127"/>
                <a:cs typeface="Heebo" pitchFamily="34" charset="-120"/>
              </a:rPr>
              <a:t>Python</a:t>
            </a: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을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사용하여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개발하였습니다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알고리즘</a:t>
            </a:r>
            <a:endParaRPr lang="en-US" sz="2624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603671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경우의 수가 매우 적은 이 보드게임에선 </a:t>
            </a:r>
            <a:r>
              <a:rPr lang="en-US" altLang="ko-KR" sz="1750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MinMax</a:t>
            </a:r>
            <a:r>
              <a:rPr lang="en-US" altLang="ko-KR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ko-KR" alt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알고리즘이 적합하다 판단하여 이를 사용하였습니다</a:t>
            </a:r>
            <a:r>
              <a:rPr lang="en-US" altLang="ko-KR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43CB63-4B70-4E33-8ADF-BC808CF2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868"/>
            <a:ext cx="146304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62602" y="11027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코드_1</a:t>
            </a:r>
            <a:endParaRPr lang="en-US" sz="4374" dirty="0"/>
          </a:p>
        </p:txBody>
      </p:sp>
      <p:sp>
        <p:nvSpPr>
          <p:cNvPr id="8" name="Shape 4"/>
          <p:cNvSpPr/>
          <p:nvPr/>
        </p:nvSpPr>
        <p:spPr>
          <a:xfrm>
            <a:off x="6760273" y="1066900"/>
            <a:ext cx="44410" cy="1460540"/>
          </a:xfrm>
          <a:prstGeom prst="rect">
            <a:avLst/>
          </a:prstGeom>
          <a:solidFill>
            <a:srgbClr val="581CA0"/>
          </a:solidFill>
          <a:ln/>
        </p:spPr>
      </p:sp>
      <p:sp>
        <p:nvSpPr>
          <p:cNvPr id="6" name="Text 2"/>
          <p:cNvSpPr/>
          <p:nvPr/>
        </p:nvSpPr>
        <p:spPr>
          <a:xfrm>
            <a:off x="7111482" y="1264068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다음은 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main.py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의 게임 루프입니다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Ai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 사용할 알고리즘을 정하고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en-US" altLang="ko-KR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pvp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ㅡ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player versus player,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altLang="ko-KR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Pva</a:t>
            </a:r>
            <a:r>
              <a:rPr lang="ko-KR" altLang="en-US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ㅡ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player versus ai, ava</a:t>
            </a:r>
            <a:r>
              <a:rPr lang="ko-KR" altLang="en-US" sz="175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ㅡ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ai versus ai 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대결 모드를 정합니다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3811">
            <a:solidFill>
              <a:srgbClr val="FFFFFF">
                <a:alpha val="19000"/>
              </a:srgbClr>
            </a:solidFill>
            <a:prstDash val="solid"/>
          </a:ln>
          <a:effectLst>
            <a:glow rad="127000">
              <a:schemeClr val="accent1">
                <a:alpha val="0"/>
              </a:schemeClr>
            </a:glow>
          </a:effectLst>
        </p:spPr>
      </p:sp>
      <p:sp>
        <p:nvSpPr>
          <p:cNvPr id="4" name="Text 1"/>
          <p:cNvSpPr/>
          <p:nvPr/>
        </p:nvSpPr>
        <p:spPr>
          <a:xfrm>
            <a:off x="6356605" y="3819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코드_2</a:t>
            </a:r>
            <a:endParaRPr lang="en-US" sz="437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57153" y="704103"/>
            <a:ext cx="8010980" cy="1506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다음 코드는 이벤트 처리를 담당하는 부분입니다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간단히 요약하자면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종료 조건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일시 중지 조건 그리고</a:t>
            </a:r>
            <a:endParaRPr lang="en-US" altLang="ko-KR" sz="1750" dirty="0">
              <a:solidFill>
                <a:srgbClr val="DCD7E5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마우스 입력이 인식되는 범위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가능한 수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입니다</a:t>
            </a:r>
            <a:r>
              <a:rPr lang="en-US" altLang="ko-KR" sz="175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175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7542"/>
            <a:ext cx="14630400" cy="8229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3811">
            <a:solidFill>
              <a:srgbClr val="FFFFFF">
                <a:alpha val="16000"/>
              </a:srgbClr>
            </a:solidFill>
            <a:prstDash val="solid"/>
          </a:ln>
          <a:effectLst>
            <a:outerShdw blurRad="50800" dist="50800" dir="5400000" algn="ctr" rotWithShape="0">
              <a:srgbClr val="000000"/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6095643" y="8143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  <a:cs typeface="Montserrat" pitchFamily="34" charset="-120"/>
              </a:rPr>
              <a:t>핵심코드</a:t>
            </a:r>
            <a:endParaRPr lang="en-US" sz="4374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09824" y="857251"/>
            <a:ext cx="10221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 코드 없으면 사실상 프로그램이</a:t>
            </a:r>
            <a:r>
              <a:rPr lang="ko-KR" altLang="en-US" sz="12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멋져 보이지 않게 되는 코드입니다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  <a:b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</a:b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코드가 너무 길어서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이해가 쉬운 코드 조각만 뽑아서 설명해드리겠습니다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해당 코드는 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minmax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중 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max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부분인데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대소 비교를 통해 가장 큰 이득을 골라야 하기 때문에 처음 값을 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–infinity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로 주었습니다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이후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, board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에서 둘 수 있는 수들을 탐색합니다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 </a:t>
            </a:r>
            <a:r>
              <a:rPr lang="ko-KR" altLang="en-US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탐색하면서 찾은 최상의 값으로 </a:t>
            </a:r>
            <a:r>
              <a:rPr lang="ko-KR" altLang="en-US" sz="1200" dirty="0" err="1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리턴해줍니다</a:t>
            </a:r>
            <a:r>
              <a:rPr lang="en-US" altLang="ko-KR" sz="1200" dirty="0">
                <a:solidFill>
                  <a:srgbClr val="DCD7E5"/>
                </a:solidFill>
                <a:latin typeface="바탕" panose="02030600000101010101" pitchFamily="18" charset="-127"/>
                <a:ea typeface="바탕" panose="02030600000101010101" pitchFamily="18" charset="-127"/>
                <a:cs typeface="Heebo" pitchFamily="34" charset="-120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6095643" y="739795"/>
            <a:ext cx="44410" cy="1460540"/>
          </a:xfrm>
          <a:prstGeom prst="rect">
            <a:avLst/>
          </a:prstGeom>
          <a:solidFill>
            <a:srgbClr val="581CA0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90428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4374" dirty="0">
                <a:solidFill>
                  <a:srgbClr val="F2F0F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Montserrat" pitchFamily="34" charset="-120"/>
              </a:rPr>
              <a:t>실행</a:t>
            </a:r>
            <a:endParaRPr lang="en-US" altLang="ko-KR" sz="4374" dirty="0">
              <a:solidFill>
                <a:srgbClr val="F2F0F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Montserrat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2F0F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4" dirty="0">
              <a:solidFill>
                <a:srgbClr val="F2F0F4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ko-KR" altLang="en-US" sz="25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다음은 </a:t>
            </a:r>
            <a:r>
              <a:rPr lang="ko-KR" altLang="en-US" sz="2500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실행영상입니다</a:t>
            </a:r>
            <a:r>
              <a:rPr lang="en-US" altLang="ko-KR" sz="25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0948" y="325826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929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940709B5-922E-40AE-80BA-0AA3AD4893F2}"/>
              </a:ext>
            </a:extLst>
          </p:cNvPr>
          <p:cNvSpPr/>
          <p:nvPr/>
        </p:nvSpPr>
        <p:spPr>
          <a:xfrm>
            <a:off x="8303061" y="3258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C79C5DC-612C-422D-99C1-02ECCA67C57F}"/>
              </a:ext>
            </a:extLst>
          </p:cNvPr>
          <p:cNvSpPr/>
          <p:nvPr/>
        </p:nvSpPr>
        <p:spPr>
          <a:xfrm>
            <a:off x="2914769" y="50105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4B841713-568E-4D43-BF36-443B873B833F}"/>
              </a:ext>
            </a:extLst>
          </p:cNvPr>
          <p:cNvSpPr/>
          <p:nvPr/>
        </p:nvSpPr>
        <p:spPr>
          <a:xfrm>
            <a:off x="7720370" y="4975860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16C378-400D-455B-BE4E-61835AAE7402}"/>
              </a:ext>
            </a:extLst>
          </p:cNvPr>
          <p:cNvSpPr txBox="1"/>
          <p:nvPr/>
        </p:nvSpPr>
        <p:spPr>
          <a:xfrm>
            <a:off x="61087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4523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778658" y="861642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이 </a:t>
            </a:r>
            <a:r>
              <a:rPr lang="en-US" sz="4374" dirty="0" err="1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프로그램의</a:t>
            </a:r>
            <a:r>
              <a:rPr lang="en-US" sz="4374" dirty="0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 </a:t>
            </a:r>
            <a:r>
              <a:rPr lang="en-US" sz="4374" dirty="0" err="1">
                <a:solidFill>
                  <a:srgbClr val="F2F0F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ontserrat" pitchFamily="34" charset="-120"/>
              </a:rPr>
              <a:t>기대효과</a:t>
            </a:r>
            <a:endParaRPr lang="en-US" sz="437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08693" y="2799410"/>
            <a:ext cx="3811963" cy="2447041"/>
          </a:xfrm>
          <a:prstGeom prst="roundRect">
            <a:avLst>
              <a:gd name="adj" fmla="val 4744"/>
            </a:avLst>
          </a:prstGeom>
          <a:solidFill>
            <a:srgbClr val="3C136D">
              <a:alpha val="80000"/>
            </a:srgbClr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44676" y="3318976"/>
            <a:ext cx="2513296" cy="403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즐거움</a:t>
            </a:r>
            <a:endParaRPr lang="en-US" sz="2187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44675" y="3772502"/>
            <a:ext cx="3278113" cy="1237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게임을 해서 즐거움을 얻을 수 있습니다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  <a:endParaRPr lang="en-US" sz="17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0B861D03-8D88-4721-82F8-298DA71108D9}"/>
              </a:ext>
            </a:extLst>
          </p:cNvPr>
          <p:cNvSpPr/>
          <p:nvPr/>
        </p:nvSpPr>
        <p:spPr>
          <a:xfrm>
            <a:off x="4910904" y="2652278"/>
            <a:ext cx="4262714" cy="2852384"/>
          </a:xfrm>
          <a:prstGeom prst="roundRect">
            <a:avLst>
              <a:gd name="adj" fmla="val 4744"/>
            </a:avLst>
          </a:prstGeom>
          <a:solidFill>
            <a:srgbClr val="7030A0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73E37D5-1B49-4C5A-8992-C9E57BA8211A}"/>
              </a:ext>
            </a:extLst>
          </p:cNvPr>
          <p:cNvSpPr/>
          <p:nvPr/>
        </p:nvSpPr>
        <p:spPr>
          <a:xfrm>
            <a:off x="6552129" y="3060455"/>
            <a:ext cx="2810484" cy="469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공부</a:t>
            </a:r>
            <a:endParaRPr lang="en-US" sz="2187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635A22D-45F4-4647-A5AA-67F0EC9C5313}"/>
              </a:ext>
            </a:extLst>
          </p:cNvPr>
          <p:cNvSpPr/>
          <p:nvPr/>
        </p:nvSpPr>
        <p:spPr>
          <a:xfrm>
            <a:off x="5146886" y="3530347"/>
            <a:ext cx="3665738" cy="1738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해당 소스코드에는 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minmax 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뿐만 아니라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, alpha beta </a:t>
            </a:r>
            <a:r>
              <a:rPr lang="en-US" altLang="ko-KR" sz="14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prunning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알고리즘도 있습니다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 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이 둘을 바꿔서 </a:t>
            </a:r>
            <a:r>
              <a:rPr lang="ko-KR" altLang="en-US" sz="14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써봄으로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</a:t>
            </a:r>
            <a:r>
              <a:rPr lang="ko-KR" altLang="en-US" sz="140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알고리즘간의</a:t>
            </a:r>
            <a:r>
              <a:rPr lang="ko-KR" altLang="en-US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효율성의 차이를 이해할 수 있습니다</a:t>
            </a:r>
            <a:r>
              <a:rPr lang="en-US" altLang="ko-KR" sz="14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  <a:endParaRPr lang="en-US" sz="1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6C6CF354-CA0C-4295-81AC-B7943056FD8D}"/>
              </a:ext>
            </a:extLst>
          </p:cNvPr>
          <p:cNvSpPr/>
          <p:nvPr/>
        </p:nvSpPr>
        <p:spPr>
          <a:xfrm>
            <a:off x="9540536" y="2799410"/>
            <a:ext cx="3811963" cy="2447041"/>
          </a:xfrm>
          <a:prstGeom prst="roundRect">
            <a:avLst>
              <a:gd name="adj" fmla="val 4744"/>
            </a:avLst>
          </a:prstGeom>
          <a:solidFill>
            <a:srgbClr val="3C136D">
              <a:alpha val="83000"/>
            </a:srgbClr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24F9E947-8B04-4B6B-8CAA-3DCADC9CEC5A}"/>
              </a:ext>
            </a:extLst>
          </p:cNvPr>
          <p:cNvSpPr/>
          <p:nvPr/>
        </p:nvSpPr>
        <p:spPr>
          <a:xfrm>
            <a:off x="9776519" y="3318976"/>
            <a:ext cx="2513296" cy="403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두뇌발달</a:t>
            </a:r>
            <a:r>
              <a:rPr lang="en-US" altLang="ko-KR" sz="2187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(?)</a:t>
            </a:r>
            <a:endParaRPr lang="en-US" sz="2187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7B816B32-F7E5-4EA4-9EA3-4710E4DAF98E}"/>
              </a:ext>
            </a:extLst>
          </p:cNvPr>
          <p:cNvSpPr/>
          <p:nvPr/>
        </p:nvSpPr>
        <p:spPr>
          <a:xfrm>
            <a:off x="9776518" y="3772502"/>
            <a:ext cx="3278113" cy="1237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err="1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체커는</a:t>
            </a: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 본래 전략적 사고력을 개발하는 데 도움을 준다고 알려져 있습니다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eebo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ts val="2799"/>
              </a:lnSpc>
            </a:pP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출처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hlinkClick r:id="rId5"/>
              </a:rPr>
              <a:t>https://rb.gy/wx1s0o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링크단축</a:t>
            </a:r>
            <a:r>
              <a:rPr lang="en-US" altLang="ko-KR" sz="175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>
              <a:lnSpc>
                <a:spcPts val="2799"/>
              </a:lnSpc>
            </a:pPr>
            <a:endParaRPr lang="en-US" sz="175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82275" y="777126"/>
            <a:ext cx="5394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10000" dirty="0" err="1">
                <a:solidFill>
                  <a:srgbClr val="F2F0F4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  <a:cs typeface="Montserrat" pitchFamily="34" charset="-120"/>
              </a:rPr>
              <a:t>느낀점</a:t>
            </a:r>
            <a:endParaRPr lang="en-US" sz="10000" dirty="0"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C73E37D5-1B49-4C5A-8992-C9E57BA8211A}"/>
              </a:ext>
            </a:extLst>
          </p:cNvPr>
          <p:cNvSpPr/>
          <p:nvPr/>
        </p:nvSpPr>
        <p:spPr>
          <a:xfrm>
            <a:off x="2523564" y="3879854"/>
            <a:ext cx="2810484" cy="469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70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게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임을 만들면서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, minmax 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알고리즘을 구현한 적이 거의 없었기에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,</a:t>
            </a: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인터넷을 검색하면서 겨우겨우 구현했습니다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게임에 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Ai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를 구현하면서 그것에 대한 이해가 높아졌음을 느꼈습니다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---------------------------------------------------------------------------------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이상으로 발표를 마치겠습니다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, </a:t>
            </a: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감사합니다</a:t>
            </a:r>
            <a:r>
              <a:rPr lang="en-US" altLang="ko-KR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.</a:t>
            </a: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ko-KR" altLang="en-US" sz="2500" dirty="0">
                <a:solidFill>
                  <a:srgbClr val="DCD7E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ontserrat" pitchFamily="34" charset="-120"/>
              </a:rPr>
              <a:t> </a:t>
            </a:r>
            <a:endParaRPr lang="en-US" altLang="ko-KR" sz="2500" dirty="0">
              <a:solidFill>
                <a:srgbClr val="DCD7E5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963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302</Words>
  <Application>Microsoft Office PowerPoint</Application>
  <PresentationFormat>사용자 지정</PresentationFormat>
  <Paragraphs>67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나눔고딕 ExtraBold</vt:lpstr>
      <vt:lpstr>나눔고딕 Light</vt:lpstr>
      <vt:lpstr>나눔명조 ExtraBold</vt:lpstr>
      <vt:lpstr>나눔명조OTF ExtraBold</vt:lpstr>
      <vt:lpstr>나눔스퀘어라운드 ExtraBold</vt:lpstr>
      <vt:lpstr>맑은 고딕</vt:lpstr>
      <vt:lpstr>바탕</vt:lpstr>
      <vt:lpstr>Arial</vt:lpstr>
      <vt:lpstr>Calibri</vt:lpstr>
      <vt:lpstr>Heebo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임주원</cp:lastModifiedBy>
  <cp:revision>25</cp:revision>
  <dcterms:created xsi:type="dcterms:W3CDTF">2023-11-11T01:27:44Z</dcterms:created>
  <dcterms:modified xsi:type="dcterms:W3CDTF">2023-11-14T09:23:39Z</dcterms:modified>
</cp:coreProperties>
</file>